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4" r:id="rId1"/>
  </p:sldMasterIdLst>
  <p:sldIdLst>
    <p:sldId id="256" r:id="rId2"/>
    <p:sldId id="270" r:id="rId3"/>
    <p:sldId id="280" r:id="rId4"/>
    <p:sldId id="283" r:id="rId5"/>
    <p:sldId id="282" r:id="rId6"/>
    <p:sldId id="284" r:id="rId7"/>
    <p:sldId id="285" r:id="rId8"/>
    <p:sldId id="271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3622"/>
  </p:normalViewPr>
  <p:slideViewPr>
    <p:cSldViewPr snapToGrid="0">
      <p:cViewPr varScale="1">
        <p:scale>
          <a:sx n="108" d="100"/>
          <a:sy n="108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08:54:20.845"/>
    </inkml:context>
    <inkml:brush xml:id="br0">
      <inkml:brushProperty name="width" value="0.34286" units="cm"/>
      <inkml:brushProperty name="height" value="0.34286" units="cm"/>
      <inkml:brushProperty name="color" value="#008C3A"/>
    </inkml:brush>
  </inkml:definitions>
  <inkml:trace contextRef="#ctx0" brushRef="#br0">0 0 8027,'7'17'0,"3"2"0,-3 1 0,2 1 0,2 1 0,0 5 0,2 3 0,0 0 0,-1-1 0,1 0 0,0 4 0,0-2 0,1 1 0,-1 1 0,1 1 0,-2-7 0,0 0 0,-1 1 0,2-1 0,-1 2 0,0 1 0,-2-3 0,0 3 0,-1-3 0,-1 1 0,2 4 0,-1 1 0,-1-1 0,0 2 0,0-1 0,-1 0 0,-1-4 0,1 5 0,-2-5 0,1 2 0,-2-5 0,2-1 0,0-1 0,-1-3 0,-1-4 0,1-2 0,-1-2 0,1-8 0,-1-6 0,1-12 0,-4-13 0,3-13 0,-1-10 0,0 20 0,1-2 0,1-3 0,0-1 0,2-5 0,1 0 0,1-8 0,2 0 0,2 1 0,2 0-92,-4 11 1,1 1-1,1 0 1,8-13-1,3 2 92,-1 4 0,2 2 0,2-2 0,3 1 0,-1 6 0,3 3 0,1-1 0,1 3 0,3 1 0,0 4 0,-5 7 0,0 2 0,-3 2 0,0 3 0,20-3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08:56:59.695"/>
    </inkml:context>
    <inkml:brush xml:id="br0">
      <inkml:brushProperty name="width" value="0.34286" units="cm"/>
      <inkml:brushProperty name="height" value="0.34286" units="cm"/>
      <inkml:brushProperty name="color" value="#008C3A"/>
    </inkml:brush>
  </inkml:definitions>
  <inkml:trace contextRef="#ctx0" brushRef="#br0">0 0 8027,'7'17'0,"3"2"0,-3 1 0,2 1 0,2 1 0,0 5 0,2 3 0,0 0 0,-1-1 0,1 0 0,0 4 0,0-2 0,1 1 0,-1 1 0,1 1 0,-2-7 0,0 0 0,-1 1 0,2-1 0,-1 2 0,0 1 0,-2-3 0,0 3 0,-1-3 0,-1 1 0,2 4 0,-1 1 0,-1-1 0,0 2 0,0-1 0,-1 0 0,-1-4 0,1 5 0,-2-5 0,1 2 0,-2-5 0,2-1 0,0-1 0,-1-3 0,-1-4 0,1-2 0,-1-2 0,1-8 0,-1-6 0,1-12 0,-4-13 0,3-13 0,-1-10 0,0 20 0,1-2 0,1-3 0,0-1 0,2-5 0,1 0 0,1-8 0,2 0 0,2 1 0,2 0-92,-4 11 1,1 1-1,1 0 1,8-13-1,3 2 92,-1 4 0,2 2 0,2-2 0,3 1 0,-1 6 0,3 3 0,1-1 0,1 3 0,3 1 0,0 4 0,-5 7 0,0 2 0,-3 2 0,0 3 0,20-3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0T08:57:43.092"/>
    </inkml:context>
    <inkml:brush xml:id="br0">
      <inkml:brushProperty name="width" value="0.34286" units="cm"/>
      <inkml:brushProperty name="height" value="0.34286" units="cm"/>
      <inkml:brushProperty name="color" value="#008C3A"/>
    </inkml:brush>
  </inkml:definitions>
  <inkml:trace contextRef="#ctx0" brushRef="#br0">0 0 8027,'7'17'0,"3"2"0,-3 1 0,2 1 0,2 1 0,0 5 0,2 3 0,0 0 0,-1-1 0,1 0 0,0 4 0,0-2 0,1 1 0,-1 1 0,1 1 0,-2-7 0,0 0 0,-1 1 0,2-1 0,-1 2 0,0 1 0,-2-3 0,0 3 0,-1-3 0,-1 1 0,2 4 0,-1 1 0,-1-1 0,0 2 0,0-1 0,-1 0 0,-1-4 0,1 5 0,-2-5 0,1 2 0,-2-5 0,2-1 0,0-1 0,-1-3 0,-1-4 0,1-2 0,-1-2 0,1-8 0,-1-6 0,1-12 0,-4-13 0,3-13 0,-1-10 0,0 20 0,1-2 0,1-3 0,0-1 0,2-5 0,1 0 0,1-8 0,2 0 0,2 1 0,2 0-92,-4 11 1,1 1-1,1 0 1,8-13-1,3 2 92,-1 4 0,2 2 0,2-2 0,3 1 0,-1 6 0,3 3 0,1-1 0,1 3 0,3 1 0,0 4 0,-5 7 0,0 2 0,-3 2 0,0 3 0,20-3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90364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78776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237289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151170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4234596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07617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15459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M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85412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173305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19A65565-071D-454D-A643-6C1ABD703EDE}" type="datetimeFigureOut">
              <a:rPr lang="en-AM" smtClean="0"/>
              <a:t>22.12.25</a:t>
            </a:fld>
            <a:endParaRPr lang="en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AM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36BC5D-DF86-7E49-BA43-F5C07973F732}" type="slidenum">
              <a:rPr lang="en-AM" smtClean="0"/>
              <a:t>‹#›</a:t>
            </a:fld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3473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westsidetoastmasters.com/resources/book_of_body_language/images/134-lowered_steeple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static.toiimg.com/thumb/117413782/117413782.jpg?height=746&amp;width=420&amp;resizemode=76&amp;imgsize=186558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images.surferseo.art/7477a8f4-465d-477b-9dae-5e10d1969094.jpe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s://i.ytimg.com/vi/QFid_ehuJ1A/maxresdefaul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s://blogger.googleusercontent.com/img/b/R29vZ2xl/AVvXsEitNKcgekSxsLhkDNmp0_LUiqWLz3dMrJF8fZ3h_RKWhcUEmycCJoQ9oUyR6TY1350SS6mFGnPgmPnPXiOyXjls1XAsHNkNLl2B-RgzC1hS2LNQveoc8jdJ9gZekwyGyFonH3zXf4Uvo4Gr/s1600/Language+School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img.freepik.com/free-photo/young-worried-man-sitting-sofa-reading-text-message-mobile-phone_637285-5929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t3.ftcdn.net/jpg/02/60/86/06/360_F_260860632_sqIv1fsjvu2c7lYDbE9CTG2KS7exNHW5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112E462-E3AB-27DF-0FCE-7AD6F0CC3D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dirty="0"/>
              <a:t>Հ</a:t>
            </a:r>
            <a:r>
              <a:rPr lang="en-AM" dirty="0"/>
              <a:t>ա</a:t>
            </a:r>
            <a:r>
              <a:rPr lang="hy-AM" dirty="0"/>
              <a:t>ղորդակցման հմտություններ </a:t>
            </a:r>
            <a:endParaRPr lang="en-AM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479B192-475D-974D-E936-E889F7118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y-AM" sz="2400" dirty="0"/>
              <a:t>Դաս </a:t>
            </a:r>
            <a:r>
              <a:rPr lang="en-US" sz="2400" dirty="0"/>
              <a:t>4-</a:t>
            </a:r>
            <a:r>
              <a:rPr lang="hy-AM" sz="2400" dirty="0"/>
              <a:t>րդ</a:t>
            </a:r>
          </a:p>
          <a:p>
            <a:r>
              <a:rPr lang="hy-AM" sz="2400" dirty="0"/>
              <a:t>Ոչ խոսքային հաղորդակցում, ինքնաներկայացման ոչ խոսքային բաղադրիչ</a:t>
            </a:r>
            <a:endParaRPr lang="en-AM" sz="2400" dirty="0"/>
          </a:p>
          <a:p>
            <a:endParaRPr lang="en-AM" sz="2400" dirty="0"/>
          </a:p>
        </p:txBody>
      </p:sp>
    </p:spTree>
    <p:extLst>
      <p:ext uri="{BB962C8B-B14F-4D97-AF65-F5344CB8AC3E}">
        <p14:creationId xmlns:p14="http://schemas.microsoft.com/office/powerpoint/2010/main" val="944501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F660065-DF14-483D-9AC0-95B4D1A64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619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4097" name="Picture 6" descr="Body Language - Hand Gestures">
            <a:extLst>
              <a:ext uri="{FF2B5EF4-FFF2-40B4-BE49-F238E27FC236}">
                <a16:creationId xmlns:a16="http://schemas.microsoft.com/office/drawing/2014/main" id="{7B6701AB-CD7D-E245-D690-5A1F069A3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20" y="2169373"/>
            <a:ext cx="4880758" cy="316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085155-D7DF-EDFA-EE0A-EDF818898D11}"/>
              </a:ext>
            </a:extLst>
          </p:cNvPr>
          <p:cNvSpPr txBox="1"/>
          <p:nvPr/>
        </p:nvSpPr>
        <p:spPr>
          <a:xfrm>
            <a:off x="572397" y="849987"/>
            <a:ext cx="495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>
                <a:solidFill>
                  <a:schemeClr val="accent1">
                    <a:lumMod val="50000"/>
                  </a:schemeClr>
                </a:solidFill>
              </a:rPr>
              <a:t>Ի՞նչ է նշանակում ձեռքերի այս ժեստը։</a:t>
            </a:r>
            <a:endParaRPr lang="en-AM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BCAB63-EC5B-26F4-4885-D03A4462F353}"/>
              </a:ext>
            </a:extLst>
          </p:cNvPr>
          <p:cNvSpPr txBox="1"/>
          <p:nvPr/>
        </p:nvSpPr>
        <p:spPr>
          <a:xfrm>
            <a:off x="5795158" y="2421161"/>
            <a:ext cx="4097597" cy="2234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Երջանկություն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Վախ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Վստահություն սեփական ուժերին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Ոգևորվածություն</a:t>
            </a:r>
            <a:endParaRPr lang="en-AM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7AA1EF1-9C9E-2A61-F134-D34F27602BBE}"/>
                  </a:ext>
                </a:extLst>
              </p14:cNvPr>
              <p14:cNvContentPartPr/>
              <p14:nvPr/>
            </p14:nvContentPartPr>
            <p14:xfrm>
              <a:off x="9900258" y="3682991"/>
              <a:ext cx="378377" cy="415221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7AA1EF1-9C9E-2A61-F134-D34F27602B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38754" y="3621463"/>
                <a:ext cx="501385" cy="538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6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15000"/>
              </a:lnSpc>
            </a:pPr>
            <a:r>
              <a:rPr lang="hy-AM" sz="5400" b="1" kern="12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Ոչ խոսքային հաղորդակցում ելույթի ժամանակ</a:t>
            </a:r>
            <a:endParaRPr lang="en-AM" sz="5400" b="1" kern="12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7">
            <a:extLst>
              <a:ext uri="{FF2B5EF4-FFF2-40B4-BE49-F238E27FC236}">
                <a16:creationId xmlns:a16="http://schemas.microsoft.com/office/drawing/2014/main" id="{AEC72673-7AA0-0D4A-5E85-A3123248A499}"/>
              </a:ext>
            </a:extLst>
          </p:cNvPr>
          <p:cNvSpPr txBox="1">
            <a:spLocks/>
          </p:cNvSpPr>
          <p:nvPr/>
        </p:nvSpPr>
        <p:spPr>
          <a:xfrm>
            <a:off x="2649267" y="5097780"/>
            <a:ext cx="7891272" cy="10698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y-AM" sz="2400" dirty="0"/>
              <a:t>Ինքնաներկայացման ոչ խոսքային բաղադրիչ</a:t>
            </a:r>
            <a:endParaRPr lang="en-AM" sz="2400" dirty="0"/>
          </a:p>
          <a:p>
            <a:endParaRPr lang="en-AM" sz="2400" dirty="0"/>
          </a:p>
        </p:txBody>
      </p:sp>
    </p:spTree>
    <p:extLst>
      <p:ext uri="{BB962C8B-B14F-4D97-AF65-F5344CB8AC3E}">
        <p14:creationId xmlns:p14="http://schemas.microsoft.com/office/powerpoint/2010/main" val="202038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56F7D7-771E-B6A3-95F8-605891D1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Մարմնի լեզվի կարևորությունը ելույթի ժամանակ</a:t>
            </a:r>
            <a:endParaRPr lang="en-AM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D6E601-53F4-A251-2F1C-86C4AA77AB6B}"/>
              </a:ext>
            </a:extLst>
          </p:cNvPr>
          <p:cNvSpPr txBox="1"/>
          <p:nvPr/>
        </p:nvSpPr>
        <p:spPr>
          <a:xfrm>
            <a:off x="1069848" y="2340455"/>
            <a:ext cx="10181191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Ո</a:t>
            </a:r>
            <a:r>
              <a:rPr lang="hy-AM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չ խոսքային հաղորդակցումը մարմնի լեզվի նշանների միջոցով թույլ է տալիս փոխանցել մեր ՎԵՐԱԲԵՐՄՈՒՆՔԸ</a:t>
            </a:r>
            <a:r>
              <a:rPr lang="hy-AM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՝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մեր իսկ կողմից ասված/արտաբերված տեղեկատվության նկատմամբ,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մեր զրուցակցի նկատմամբ,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y-AM" sz="20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և նրա կողմից ասված տեղեկատվության նկատմամբ։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en-AM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Այսպիսով՝</a:t>
            </a:r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ելույթի ժամանակ, երբ մենք ներկայացնում ենք որևէ ծրագիր, կատարված աշխատանք կամ պատմում ենք մեր մասին, մեր մարմնի լեզուն նմանապես փոխանցում է </a:t>
            </a:r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տեղեկատվություն</a:t>
            </a:r>
            <a:r>
              <a:rPr lang="en-AM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մեր մասին (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մ</a:t>
            </a:r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եր ուժերին վստահության, մեր ասած նյութի նկատմամբ վերաբերմունքի, մեր հուզական վիճակի մասին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y-AM" sz="2000" b="1" dirty="0">
                <a:solidFill>
                  <a:schemeClr val="accent6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։</a:t>
            </a:r>
            <a:endParaRPr lang="en-AM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2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28" y="237506"/>
            <a:ext cx="10058400" cy="1609344"/>
          </a:xfrm>
        </p:spPr>
        <p:txBody>
          <a:bodyPr/>
          <a:lstStyle/>
          <a:p>
            <a:r>
              <a:rPr lang="hy-AM" dirty="0"/>
              <a:t>Ելույթի ժամանակ մարմնի դիրք/կեցվածք</a:t>
            </a:r>
            <a:endParaRPr lang="en-AM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38206-A309-FA38-4B88-B218AC96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3" y="36457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5121" name="Picture 13" descr="8 unique tips to make public speaking effortless | Times of India">
            <a:extLst>
              <a:ext uri="{FF2B5EF4-FFF2-40B4-BE49-F238E27FC236}">
                <a16:creationId xmlns:a16="http://schemas.microsoft.com/office/drawing/2014/main" id="{8AB58A31-68C0-5EF8-C9DC-B485E5D7B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9"/>
          <a:stretch>
            <a:fillRect/>
          </a:stretch>
        </p:blipFill>
        <p:spPr bwMode="auto">
          <a:xfrm flipH="1">
            <a:off x="4476997" y="1846850"/>
            <a:ext cx="2885704" cy="471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15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54356"/>
            <a:ext cx="10058400" cy="1609344"/>
          </a:xfrm>
        </p:spPr>
        <p:txBody>
          <a:bodyPr/>
          <a:lstStyle/>
          <a:p>
            <a:r>
              <a:rPr lang="hy-AM" dirty="0"/>
              <a:t>Ելույթի ժամանակ մարմնի աչքի կոնտակտ</a:t>
            </a:r>
            <a:endParaRPr lang="en-AM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38206-A309-FA38-4B88-B218AC96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3" y="36457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7169" name="Picture 12" descr="Polish Your Presentation Skills Strategies for Impactful Communication">
            <a:extLst>
              <a:ext uri="{FF2B5EF4-FFF2-40B4-BE49-F238E27FC236}">
                <a16:creationId xmlns:a16="http://schemas.microsoft.com/office/drawing/2014/main" id="{970F7399-41B3-EA28-30FD-3977AE7DC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975" y="1806017"/>
            <a:ext cx="4453246" cy="442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81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54356"/>
            <a:ext cx="10058400" cy="1609344"/>
          </a:xfrm>
        </p:spPr>
        <p:txBody>
          <a:bodyPr/>
          <a:lstStyle/>
          <a:p>
            <a:r>
              <a:rPr lang="hy-AM" dirty="0"/>
              <a:t>Ելույթի ժամանակ ձեռքերի դիրքը</a:t>
            </a:r>
            <a:endParaRPr lang="en-AM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38206-A309-FA38-4B88-B218AC96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3" y="36457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2F357C-5149-C20D-7586-FFF5E121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9217" name="Picture 8" descr="Register for the 2015 Toastmasters International Convention - YouTube">
            <a:extLst>
              <a:ext uri="{FF2B5EF4-FFF2-40B4-BE49-F238E27FC236}">
                <a16:creationId xmlns:a16="http://schemas.microsoft.com/office/drawing/2014/main" id="{F2313140-CB0B-8409-58E8-D824DFA2A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12" y="2423721"/>
            <a:ext cx="5143356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54356"/>
            <a:ext cx="10058400" cy="1609344"/>
          </a:xfrm>
        </p:spPr>
        <p:txBody>
          <a:bodyPr/>
          <a:lstStyle/>
          <a:p>
            <a:r>
              <a:rPr lang="hy-AM" dirty="0"/>
              <a:t>Ելույթի ժամանակ ոտքերի դիրքը</a:t>
            </a:r>
            <a:endParaRPr lang="en-AM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F38206-A309-FA38-4B88-B218AC96B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273" y="36457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2F357C-5149-C20D-7586-FFF5E121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711B32-9F7C-8FE6-596B-5C277039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11268" name="Picture 4" descr="Best Public Speaking Class In Noida Top#1 Ph 8285000250">
            <a:extLst>
              <a:ext uri="{FF2B5EF4-FFF2-40B4-BE49-F238E27FC236}">
                <a16:creationId xmlns:a16="http://schemas.microsoft.com/office/drawing/2014/main" id="{580ABC56-D8DA-B3D7-4A7C-03CA6205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32" y="16637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28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216724"/>
            <a:ext cx="11708002" cy="160934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Ն</a:t>
            </a:r>
            <a:r>
              <a:rPr lang="hy-AM" dirty="0"/>
              <a:t>շեք մարմնի լեզվի այն նշանները, որոնցից անհրաժեշտ է խուսափել ելույթի ժամանակ։ </a:t>
            </a:r>
            <a:endParaRPr lang="en-AM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2F357C-5149-C20D-7586-FFF5E121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711B32-9F7C-8FE6-596B-5C277039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13313" name="Picture 15" descr="The Cross Cultural Blog: How to improve your Body Language">
            <a:extLst>
              <a:ext uri="{FF2B5EF4-FFF2-40B4-BE49-F238E27FC236}">
                <a16:creationId xmlns:a16="http://schemas.microsoft.com/office/drawing/2014/main" id="{4D1911DB-91AB-B1F8-9C3C-07CADA9B6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26" y="1826068"/>
            <a:ext cx="5284520" cy="4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0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216724"/>
            <a:ext cx="11708002" cy="590797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Ն</a:t>
            </a:r>
            <a:r>
              <a:rPr lang="hy-AM" sz="2400" dirty="0"/>
              <a:t>շեք մարմնի լեզվի այն նշանները, որոնցից անհրաժեշտ է խուսափել ելույթի ժամանակ։ </a:t>
            </a:r>
            <a:endParaRPr lang="en-AM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2F357C-5149-C20D-7586-FFF5E121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711B32-9F7C-8FE6-596B-5C277039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E252C-9B65-5CCC-9E82-E6353AE49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1552337"/>
            <a:ext cx="4428428" cy="4083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2B4A5-7F18-E955-7B80-3D38565AD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2" y="1759504"/>
            <a:ext cx="4559591" cy="37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2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E2AE6-1F14-6C88-C940-A3EBB5507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72" y="216724"/>
            <a:ext cx="11708002" cy="590797"/>
          </a:xfrm>
        </p:spPr>
        <p:txBody>
          <a:bodyPr>
            <a:normAutofit fontScale="90000"/>
          </a:bodyPr>
          <a:lstStyle/>
          <a:p>
            <a:r>
              <a:rPr lang="en-US" sz="2400" dirty="0" err="1"/>
              <a:t>Ն</a:t>
            </a:r>
            <a:r>
              <a:rPr lang="hy-AM" sz="2400" dirty="0"/>
              <a:t>շեք մարմնի լեզվի այն նշանները, որոնցից անհրաժեշտ է խուսափել ելույթի ժամանակ։ </a:t>
            </a:r>
            <a:endParaRPr lang="en-AM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702108-0025-D540-8D5E-6C1DED110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068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2F357C-5149-C20D-7586-FFF5E1214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E711B32-9F7C-8FE6-596B-5C2770399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95FD9D-62CB-03E2-F128-19B413AE0F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52" y="1552344"/>
            <a:ext cx="4477604" cy="39205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8DE72-7674-2C29-6099-AE72129A88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53" y="1546685"/>
            <a:ext cx="4477604" cy="392616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06EBC6A-CD85-370F-062C-BAECBCD24B68}"/>
              </a:ext>
            </a:extLst>
          </p:cNvPr>
          <p:cNvSpPr/>
          <p:nvPr/>
        </p:nvSpPr>
        <p:spPr>
          <a:xfrm>
            <a:off x="8237950" y="4703493"/>
            <a:ext cx="1294410" cy="596736"/>
          </a:xfrm>
          <a:prstGeom prst="ellipse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84C55E7-7543-C08B-897C-F9C5F3DD2271}"/>
              </a:ext>
            </a:extLst>
          </p:cNvPr>
          <p:cNvSpPr/>
          <p:nvPr/>
        </p:nvSpPr>
        <p:spPr>
          <a:xfrm>
            <a:off x="6775753" y="4703493"/>
            <a:ext cx="1294410" cy="596736"/>
          </a:xfrm>
          <a:prstGeom prst="ellipse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482A3C-1516-B0CF-5245-3E3AE1FE5C93}"/>
              </a:ext>
            </a:extLst>
          </p:cNvPr>
          <p:cNvSpPr/>
          <p:nvPr/>
        </p:nvSpPr>
        <p:spPr>
          <a:xfrm>
            <a:off x="9700147" y="4565172"/>
            <a:ext cx="1294410" cy="596736"/>
          </a:xfrm>
          <a:prstGeom prst="ellipse">
            <a:avLst/>
          </a:prstGeom>
          <a:solidFill>
            <a:schemeClr val="tx1">
              <a:lumMod val="50000"/>
              <a:lumOff val="50000"/>
              <a:alpha val="4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M"/>
          </a:p>
        </p:txBody>
      </p:sp>
    </p:spTree>
    <p:extLst>
      <p:ext uri="{BB962C8B-B14F-4D97-AF65-F5344CB8AC3E}">
        <p14:creationId xmlns:p14="http://schemas.microsoft.com/office/powerpoint/2010/main" val="82789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C598-6981-818F-4843-900F399F3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Ինչ է հաղորդակցումը </a:t>
            </a:r>
            <a:endParaRPr lang="en-AM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93F65-7B4E-FDCE-5B28-92C13C76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y-AM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Հաղորդակցումը մարդկանց միջև տեղեկատվության փոխանակման և փոխհարաբերությունների կառուցման և հաստատման գործընթաց է: </a:t>
            </a:r>
          </a:p>
        </p:txBody>
      </p:sp>
    </p:spTree>
    <p:extLst>
      <p:ext uri="{BB962C8B-B14F-4D97-AF65-F5344CB8AC3E}">
        <p14:creationId xmlns:p14="http://schemas.microsoft.com/office/powerpoint/2010/main" val="122236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/>
              <a:t>Մինչ հաջորդ </a:t>
            </a:r>
            <a:r>
              <a:rPr lang="hy-AM" dirty="0"/>
              <a:t>հանդիպում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397755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15000"/>
              </a:lnSpc>
            </a:pPr>
            <a:r>
              <a:rPr lang="hy-AM" sz="5400" b="1" kern="12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Հաղորդակցման ուղիներ</a:t>
            </a:r>
            <a:endParaRPr lang="en-AM" sz="5400" b="1" kern="12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55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BB78F-A400-521B-3F63-7A5209C4C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6" y="2469932"/>
            <a:ext cx="8966188" cy="389991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9DC097-D7E9-DE55-8CF7-B694F896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Հաղորդակցման ուղիներ</a:t>
            </a:r>
            <a:endParaRPr lang="en-AM" dirty="0"/>
          </a:p>
        </p:txBody>
      </p:sp>
    </p:spTree>
    <p:extLst>
      <p:ext uri="{BB962C8B-B14F-4D97-AF65-F5344CB8AC3E}">
        <p14:creationId xmlns:p14="http://schemas.microsoft.com/office/powerpoint/2010/main" val="265516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15000"/>
              </a:lnSpc>
            </a:pPr>
            <a:r>
              <a:rPr lang="hy-AM" sz="5400" b="1" kern="12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Հաղորդակցման ոչ խոսքային ուղի՝ մարմնի լեզու</a:t>
            </a:r>
            <a:endParaRPr lang="en-AM" sz="5400" b="1" kern="12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182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9DC097-D7E9-DE55-8CF7-B694F896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y-AM" dirty="0"/>
              <a:t>Ոչ խոսքային հաղորդակցում</a:t>
            </a:r>
            <a:endParaRPr lang="en-AM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33465-4185-423D-4C45-A8076C22EA28}"/>
              </a:ext>
            </a:extLst>
          </p:cNvPr>
          <p:cNvSpPr txBox="1"/>
          <p:nvPr/>
        </p:nvSpPr>
        <p:spPr>
          <a:xfrm>
            <a:off x="962970" y="2199790"/>
            <a:ext cx="10536381" cy="3570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hy-AM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itchFamily="18" charset="0"/>
              </a:rPr>
              <a:t>Ոչ խոսքային հաղորդակցումը մարդկանց միջև տեղեկատվության փոխանցումն ու ընկալումն է մարմնի տարբեր նշանների օգնությամբ։ </a:t>
            </a:r>
          </a:p>
          <a:p>
            <a:pPr>
              <a:lnSpc>
                <a:spcPct val="115000"/>
              </a:lnSpc>
            </a:pPr>
            <a:endParaRPr lang="hy-AM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itchFamily="18" charset="0"/>
            </a:endParaRPr>
          </a:p>
          <a:p>
            <a:pPr>
              <a:lnSpc>
                <a:spcPct val="115000"/>
              </a:lnSpc>
            </a:pPr>
            <a:r>
              <a:rPr lang="hy-AM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itchFamily="18" charset="0"/>
              </a:rPr>
              <a:t>Քանի որ ոչ խոսքային հաղորդակցման մեջ հիմնական ուղին մարմինն է, մենք այն նաև անվանում ենք ՄԱՐՄՆԻ ԼԵԶՈՒ։ </a:t>
            </a:r>
          </a:p>
          <a:p>
            <a:pPr>
              <a:lnSpc>
                <a:spcPct val="115000"/>
              </a:lnSpc>
            </a:pPr>
            <a:endParaRPr lang="hy-AM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ylfaen" pitchFamily="18" charset="0"/>
            </a:endParaRPr>
          </a:p>
          <a:p>
            <a:pPr>
              <a:lnSpc>
                <a:spcPct val="115000"/>
              </a:lnSpc>
            </a:pPr>
            <a:r>
              <a:rPr lang="hy-AM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Sylfaen" pitchFamily="18" charset="0"/>
              </a:rPr>
              <a:t>Մարմնի լեզվի նշաններն են՝</a:t>
            </a:r>
          </a:p>
          <a:p>
            <a:pPr>
              <a:lnSpc>
                <a:spcPct val="115000"/>
              </a:lnSpc>
            </a:pPr>
            <a:endParaRPr lang="en-AM" b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hy-AM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դիմախաղը,</a:t>
            </a:r>
            <a:endParaRPr lang="en-AM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hy-AM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շարժումները/ժեստեր,</a:t>
            </a:r>
            <a:endParaRPr lang="en-AM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Clr>
                <a:srgbClr val="000000"/>
              </a:buClr>
              <a:buFont typeface="Wingdings" pitchFamily="2" charset="2"/>
              <a:buChar char="Ø"/>
            </a:pPr>
            <a:r>
              <a:rPr lang="hy-AM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մարմնի դիրքը։</a:t>
            </a:r>
            <a:endParaRPr lang="en-AM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6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CEEC-C457-5BB0-FA33-AF93FC5E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15000"/>
              </a:lnSpc>
            </a:pPr>
            <a:r>
              <a:rPr lang="hy-AM" sz="5400" b="1" kern="1200" dirty="0">
                <a:blipFill dpi="0" rotWithShape="1">
                  <a:blip r:embed="rId2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Որքանո՞վ եք հասկանում մարմնի լեզուն</a:t>
            </a:r>
            <a:endParaRPr lang="en-AM" sz="5400" b="1" kern="1200" dirty="0">
              <a:blipFill dpi="0" rotWithShape="1">
                <a:blip r:embed="rId2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3003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A5BC9E2-C43E-39FD-3CE9-29EF3374C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668" y="30044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M"/>
          </a:p>
        </p:txBody>
      </p:sp>
      <p:pic>
        <p:nvPicPr>
          <p:cNvPr id="1025" name="Picture 2" descr="Sad using Photos - Download Free High-Quality Pictures | Freepik">
            <a:extLst>
              <a:ext uri="{FF2B5EF4-FFF2-40B4-BE49-F238E27FC236}">
                <a16:creationId xmlns:a16="http://schemas.microsoft.com/office/drawing/2014/main" id="{901BED3C-5A61-F0FA-A7F9-ABF0CEE0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3" y="1997033"/>
            <a:ext cx="5340928" cy="3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332F2F-CC4B-5B39-87B1-72F97BFF354E}"/>
              </a:ext>
            </a:extLst>
          </p:cNvPr>
          <p:cNvSpPr txBox="1"/>
          <p:nvPr/>
        </p:nvSpPr>
        <p:spPr>
          <a:xfrm>
            <a:off x="6096000" y="2458566"/>
            <a:ext cx="4455066" cy="2234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Ամոթ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Անհանգստություն, նյարդային վիճակ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Տխրություն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Վստահություն սեփական ուժերին</a:t>
            </a:r>
            <a:endParaRPr lang="en-AM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E0040-B576-1975-695F-2E4532BF1F78}"/>
              </a:ext>
            </a:extLst>
          </p:cNvPr>
          <p:cNvSpPr txBox="1"/>
          <p:nvPr/>
        </p:nvSpPr>
        <p:spPr>
          <a:xfrm>
            <a:off x="463137" y="770448"/>
            <a:ext cx="926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>
                <a:solidFill>
                  <a:schemeClr val="accent1">
                    <a:lumMod val="50000"/>
                  </a:schemeClr>
                </a:solidFill>
              </a:rPr>
              <a:t>Ի՞նչ է հուզական վիճակում է գտնվում նկարում պատկերված տղամարդը։</a:t>
            </a:r>
            <a:endParaRPr lang="en-AM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BCC2B18-7CDF-4963-613C-B85E9FA86FD7}"/>
                  </a:ext>
                </a:extLst>
              </p14:cNvPr>
              <p14:cNvContentPartPr/>
              <p14:nvPr/>
            </p14:nvContentPartPr>
            <p14:xfrm>
              <a:off x="10655129" y="3016954"/>
              <a:ext cx="378377" cy="415221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BCC2B18-7CDF-4963-613C-B85E9FA86F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3625" y="2955426"/>
                <a:ext cx="501385" cy="538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58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5" descr="Fake Smile Man Images – Browse 7,052 Stock Photos, Vectors, and Video |  Adobe Stock">
            <a:extLst>
              <a:ext uri="{FF2B5EF4-FFF2-40B4-BE49-F238E27FC236}">
                <a16:creationId xmlns:a16="http://schemas.microsoft.com/office/drawing/2014/main" id="{536DED41-B0CB-47B5-1195-13FF7E6D2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0" y="1995054"/>
            <a:ext cx="5949537" cy="396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FB8729-C0AD-05FC-B5BD-FB1EB08EA1D9}"/>
              </a:ext>
            </a:extLst>
          </p:cNvPr>
          <p:cNvSpPr txBox="1"/>
          <p:nvPr/>
        </p:nvSpPr>
        <p:spPr>
          <a:xfrm>
            <a:off x="6620158" y="1995054"/>
            <a:ext cx="849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Այո</a:t>
            </a:r>
          </a:p>
          <a:p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y-AM" dirty="0">
                <a:solidFill>
                  <a:schemeClr val="accent1">
                    <a:lumMod val="50000"/>
                  </a:schemeClr>
                </a:solidFill>
              </a:rPr>
              <a:t>Ոչ</a:t>
            </a:r>
            <a:endParaRPr lang="en-AM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76CBAC-6742-901F-54FB-995E26EADA33}"/>
              </a:ext>
            </a:extLst>
          </p:cNvPr>
          <p:cNvSpPr txBox="1"/>
          <p:nvPr/>
        </p:nvSpPr>
        <p:spPr>
          <a:xfrm>
            <a:off x="356260" y="862324"/>
            <a:ext cx="3921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y-AM" sz="2000" b="1" dirty="0">
                <a:solidFill>
                  <a:schemeClr val="accent1">
                    <a:lumMod val="50000"/>
                  </a:schemeClr>
                </a:solidFill>
              </a:rPr>
              <a:t>Անկե՞ղծ է արդյոք այս ժպիտը։</a:t>
            </a:r>
            <a:endParaRPr lang="en-AM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4DC5DD-C663-3D2D-9218-DA59509ED47A}"/>
                  </a:ext>
                </a:extLst>
              </p14:cNvPr>
              <p14:cNvContentPartPr/>
              <p14:nvPr/>
            </p14:nvContentPartPr>
            <p14:xfrm>
              <a:off x="7406055" y="2503163"/>
              <a:ext cx="378377" cy="415221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4DC5DD-C663-3D2D-9218-DA59509ED4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551" y="2441635"/>
                <a:ext cx="501385" cy="5382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04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{38D00AA2-0CC0-A24C-B61A-7B41712407B2}tf10001070</Template>
  <TotalTime>75</TotalTime>
  <Words>312</Words>
  <Application>Microsoft Macintosh PowerPoint</Application>
  <PresentationFormat>Widescreen</PresentationFormat>
  <Paragraphs>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Bookman Old Style</vt:lpstr>
      <vt:lpstr>Calibri</vt:lpstr>
      <vt:lpstr>Century Gothic</vt:lpstr>
      <vt:lpstr>Rockwell Extra Bold</vt:lpstr>
      <vt:lpstr>Times New Roman</vt:lpstr>
      <vt:lpstr>Wingdings</vt:lpstr>
      <vt:lpstr>Wood Type</vt:lpstr>
      <vt:lpstr>Հաղորդակցման հմտություններ </vt:lpstr>
      <vt:lpstr>Ինչ է հաղորդակցումը </vt:lpstr>
      <vt:lpstr>Հաղորդակցման ուղիներ</vt:lpstr>
      <vt:lpstr>Հաղորդակցման ուղիներ</vt:lpstr>
      <vt:lpstr>Հաղորդակցման ոչ խոսքային ուղի՝ մարմնի լեզու</vt:lpstr>
      <vt:lpstr>Ոչ խոսքային հաղորդակցում</vt:lpstr>
      <vt:lpstr>Որքանո՞վ եք հասկանում մարմնի լեզուն</vt:lpstr>
      <vt:lpstr>PowerPoint Presentation</vt:lpstr>
      <vt:lpstr>PowerPoint Presentation</vt:lpstr>
      <vt:lpstr>PowerPoint Presentation</vt:lpstr>
      <vt:lpstr>Ոչ խոսքային հաղորդակցում ելույթի ժամանակ</vt:lpstr>
      <vt:lpstr>Մարմնի լեզվի կարևորությունը ելույթի ժամանակ</vt:lpstr>
      <vt:lpstr>Ելույթի ժամանակ մարմնի դիրք/կեցվածք</vt:lpstr>
      <vt:lpstr>Ելույթի ժամանակ մարմնի աչքի կոնտակտ</vt:lpstr>
      <vt:lpstr>Ելույթի ժամանակ ձեռքերի դիրքը</vt:lpstr>
      <vt:lpstr>Ելույթի ժամանակ ոտքերի դիրքը</vt:lpstr>
      <vt:lpstr>Նշեք մարմնի լեզվի այն նշանները, որոնցից անհրաժեշտ է խուսափել ելույթի ժամանակ։ </vt:lpstr>
      <vt:lpstr>Նշեք մարմնի լեզվի այն նշանները, որոնցից անհրաժեշտ է խուսափել ելույթի ժամանակ։ </vt:lpstr>
      <vt:lpstr>Նշեք մարմնի լեզվի այն նշանները, որոնցից անհրաժեշտ է խուսափել ելույթի ժամանակ։ </vt:lpstr>
      <vt:lpstr>Մինչ հաջորդ հանդիպում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Հաղորդակցման հմտություններ </dc:title>
  <dc:creator>inespoghosyan@gmail.com</dc:creator>
  <cp:lastModifiedBy>inespoghosyan@gmail.com</cp:lastModifiedBy>
  <cp:revision>12</cp:revision>
  <dcterms:created xsi:type="dcterms:W3CDTF">2025-10-18T16:46:12Z</dcterms:created>
  <dcterms:modified xsi:type="dcterms:W3CDTF">2025-12-22T16:00:54Z</dcterms:modified>
</cp:coreProperties>
</file>